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lyn Wolf" initials="MW" lastIdx="1" clrIdx="0">
    <p:extLst>
      <p:ext uri="{19B8F6BF-5375-455C-9EA6-DF929625EA0E}">
        <p15:presenceInfo xmlns:p15="http://schemas.microsoft.com/office/powerpoint/2012/main" userId="ef215fad126559a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0" d="100"/>
          <a:sy n="80" d="100"/>
        </p:scale>
        <p:origin x="45" y="28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12-12T19:36:12.234" idx="1">
    <p:pos x="10" y="10"/>
    <p:text>Discovered in 1880.</p:text>
    <p:extLst>
      <p:ext uri="{C676402C-5697-4E1C-873F-D02D1690AC5C}">
        <p15:threadingInfo xmlns:p15="http://schemas.microsoft.com/office/powerpoint/2012/main" timeZoneBias="30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161DAC-A5A2-4579-A6BF-6503B7730023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211B19-BD4D-4E58-98DB-A28362650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547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1B19-BD4D-4E58-98DB-A2836265009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399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EC73-AB86-4173-8E34-92F1A9A101C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1325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EC73-AB86-4173-8E34-92F1A9A101C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2166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EC73-AB86-4173-8E34-92F1A9A101C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0713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EC73-AB86-4173-8E34-92F1A9A101C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975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EC73-AB86-4173-8E34-92F1A9A101C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2934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EC73-AB86-4173-8E34-92F1A9A101C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5438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EC73-AB86-4173-8E34-92F1A9A101C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5610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3EC73-AB86-4173-8E34-92F1A9A101C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891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2FA1C-238C-4836-B423-5987A454C651}" type="datetime1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63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CBC57-D5D3-41ED-8779-35226177951A}" type="datetime1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552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CE2BD-B9A2-4DB8-BE6F-E66C7D3306CB}" type="datetime1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732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957C9-EE43-4EAF-9D19-8E28DFB429EF}" type="datetime1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294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28B8F-DA28-4722-873A-D99294E8BCC8}" type="datetime1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693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30D66-C220-48F1-9234-4C4336E939EF}" type="datetime1">
              <a:rPr lang="en-US" smtClean="0"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949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8ECC6-5AF5-456E-95D5-2DF2B0CFED8C}" type="datetime1">
              <a:rPr lang="en-US" smtClean="0"/>
              <a:t>10/20/2016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074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B26A3-F5B1-4E1F-A34B-557E5F7E35DE}" type="datetime1">
              <a:rPr lang="en-US" smtClean="0"/>
              <a:t>10/20/2016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463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64E7F-9878-4BC4-A909-EE68A59D52E3}" type="datetime1">
              <a:rPr lang="en-US" smtClean="0"/>
              <a:t>10/20/2016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457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9BD2E-0F80-4092-8F2B-10249A81B846}" type="datetime1">
              <a:rPr lang="en-US" smtClean="0"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528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F888D-47F7-4F3C-970E-A2A2F3F581E7}" type="datetime1">
              <a:rPr lang="en-US" smtClean="0"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131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FC337-0E9B-406F-9DC5-8D0D9ADE4BF0}" type="datetime1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602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comments" Target="../comments/commen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9066" y="1122363"/>
            <a:ext cx="5858933" cy="2387600"/>
          </a:xfrm>
        </p:spPr>
        <p:txBody>
          <a:bodyPr/>
          <a:lstStyle/>
          <a:p>
            <a:r>
              <a:rPr lang="en-US" dirty="0" smtClean="0"/>
              <a:t>Early Electron Devices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9066" y="3602038"/>
            <a:ext cx="5858933" cy="1655762"/>
          </a:xfrm>
        </p:spPr>
        <p:txBody>
          <a:bodyPr/>
          <a:lstStyle/>
          <a:p>
            <a:r>
              <a:rPr lang="en-US" i="1" dirty="0"/>
              <a:t>The Physics of Computing</a:t>
            </a:r>
            <a:endParaRPr lang="en-US" dirty="0"/>
          </a:p>
          <a:p>
            <a:r>
              <a:rPr lang="en-US" dirty="0"/>
              <a:t>Chapter </a:t>
            </a:r>
            <a:r>
              <a:rPr lang="en-US" dirty="0" smtClean="0"/>
              <a:t>2: </a:t>
            </a:r>
            <a:r>
              <a:rPr lang="en-US" smtClean="0"/>
              <a:t>Integrated Circuits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327" y="1477255"/>
            <a:ext cx="3073613" cy="3780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03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80592" y="341541"/>
            <a:ext cx="10515600" cy="1325563"/>
          </a:xfrm>
        </p:spPr>
        <p:txBody>
          <a:bodyPr/>
          <a:lstStyle/>
          <a:p>
            <a:r>
              <a:rPr lang="en-US" dirty="0" smtClean="0"/>
              <a:t>Triode characteristics</a:t>
            </a:r>
            <a:endParaRPr lang="en-US" dirty="0"/>
          </a:p>
        </p:txBody>
      </p:sp>
      <p:sp>
        <p:nvSpPr>
          <p:cNvPr id="23" name="Content Placeholder 2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For a given grid voltage, plate current depends on plate voltage.</a:t>
            </a:r>
          </a:p>
          <a:p>
            <a:r>
              <a:rPr lang="en-US" dirty="0" smtClean="0"/>
              <a:t>Increasing negative </a:t>
            </a:r>
            <a:r>
              <a:rPr lang="en-US" smtClean="0"/>
              <a:t>grid voltage decreases </a:t>
            </a:r>
            <a:r>
              <a:rPr lang="en-US" dirty="0" smtClean="0"/>
              <a:t>plate current.</a:t>
            </a:r>
          </a:p>
          <a:p>
            <a:pPr lvl="1"/>
            <a:r>
              <a:rPr lang="en-US" dirty="0" smtClean="0"/>
              <a:t>Requires higher plate voltage for same plate current.</a:t>
            </a:r>
          </a:p>
          <a:p>
            <a:r>
              <a:rPr lang="en-US" dirty="0" smtClean="0"/>
              <a:t>Ratio of plate current to plate voltage is g</a:t>
            </a:r>
            <a:r>
              <a:rPr lang="en-US" baseline="-25000" dirty="0" smtClean="0"/>
              <a:t>m</a:t>
            </a:r>
            <a:r>
              <a:rPr lang="en-US" dirty="0" smtClean="0"/>
              <a:t>.</a:t>
            </a:r>
          </a:p>
          <a:p>
            <a:r>
              <a:rPr lang="en-US" dirty="0" smtClean="0"/>
              <a:t>Plate circuit has high impedance.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80992" y="6321532"/>
            <a:ext cx="4114800" cy="365125"/>
          </a:xfrm>
        </p:spPr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6662172" y="4984913"/>
            <a:ext cx="473402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 flipV="1">
            <a:off x="6662172" y="2387186"/>
            <a:ext cx="0" cy="259772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0852847" y="5061123"/>
            <a:ext cx="390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</a:t>
            </a:r>
            <a:r>
              <a:rPr lang="en-US" baseline="-25000" dirty="0" err="1" smtClean="0"/>
              <a:t>p</a:t>
            </a:r>
            <a:endParaRPr lang="en-US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6202221" y="2654286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</a:t>
            </a:r>
            <a:r>
              <a:rPr lang="en-US" baseline="-25000" dirty="0" err="1" smtClean="0"/>
              <a:t>p</a:t>
            </a:r>
            <a:endParaRPr lang="en-US" baseline="-250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8595709" y="2558181"/>
            <a:ext cx="1676400" cy="1819835"/>
            <a:chOff x="6553200" y="2634401"/>
            <a:chExt cx="1676400" cy="1819835"/>
          </a:xfrm>
        </p:grpSpPr>
        <p:sp>
          <p:nvSpPr>
            <p:cNvPr id="6" name="TextBox 5"/>
            <p:cNvSpPr txBox="1"/>
            <p:nvPr/>
          </p:nvSpPr>
          <p:spPr>
            <a:xfrm>
              <a:off x="7196805" y="2634401"/>
              <a:ext cx="7905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</a:t>
              </a:r>
              <a:r>
                <a:rPr lang="en-US" baseline="-25000" dirty="0" smtClean="0"/>
                <a:t>g </a:t>
              </a:r>
              <a:r>
                <a:rPr lang="en-US" dirty="0" smtClean="0"/>
                <a:t>= V</a:t>
              </a:r>
              <a:r>
                <a:rPr lang="en-US" baseline="-25000" dirty="0" smtClean="0"/>
                <a:t>2</a:t>
              </a:r>
              <a:endParaRPr lang="en-US" baseline="-25000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 flipV="1">
              <a:off x="6553200" y="3006436"/>
              <a:ext cx="1676400" cy="144780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7340533" y="2558181"/>
            <a:ext cx="1676400" cy="1817132"/>
            <a:chOff x="8001000" y="2637104"/>
            <a:chExt cx="1676400" cy="1817132"/>
          </a:xfrm>
        </p:grpSpPr>
        <p:cxnSp>
          <p:nvCxnSpPr>
            <p:cNvPr id="9" name="Straight Connector 8"/>
            <p:cNvCxnSpPr/>
            <p:nvPr/>
          </p:nvCxnSpPr>
          <p:spPr>
            <a:xfrm flipV="1">
              <a:off x="8001000" y="3006436"/>
              <a:ext cx="1676400" cy="144780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8816788" y="2637104"/>
              <a:ext cx="7905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</a:t>
              </a:r>
              <a:r>
                <a:rPr lang="en-US" baseline="-25000" dirty="0" smtClean="0"/>
                <a:t>g </a:t>
              </a:r>
              <a:r>
                <a:rPr lang="en-US" dirty="0" smtClean="0"/>
                <a:t>= V</a:t>
              </a:r>
              <a:r>
                <a:rPr lang="en-US" baseline="-25000" dirty="0" smtClean="0"/>
                <a:t>1</a:t>
              </a:r>
              <a:endParaRPr lang="en-US" baseline="-25000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9832721" y="2586650"/>
            <a:ext cx="1676400" cy="1817132"/>
            <a:chOff x="9448800" y="2637104"/>
            <a:chExt cx="1676400" cy="1817132"/>
          </a:xfrm>
        </p:grpSpPr>
        <p:cxnSp>
          <p:nvCxnSpPr>
            <p:cNvPr id="8" name="Straight Connector 7"/>
            <p:cNvCxnSpPr/>
            <p:nvPr/>
          </p:nvCxnSpPr>
          <p:spPr>
            <a:xfrm flipV="1">
              <a:off x="9448800" y="3006436"/>
              <a:ext cx="1676400" cy="144780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10210800" y="2637104"/>
              <a:ext cx="7905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</a:t>
              </a:r>
              <a:r>
                <a:rPr lang="en-US" baseline="-25000" dirty="0" smtClean="0"/>
                <a:t>g </a:t>
              </a:r>
              <a:r>
                <a:rPr lang="en-US" dirty="0" smtClean="0"/>
                <a:t>= V</a:t>
              </a:r>
              <a:r>
                <a:rPr lang="en-US" baseline="-25000" dirty="0"/>
                <a:t>3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9941767" y="3156105"/>
            <a:ext cx="874302" cy="813547"/>
            <a:chOff x="6593298" y="3259689"/>
            <a:chExt cx="874302" cy="813547"/>
          </a:xfrm>
        </p:grpSpPr>
        <p:sp>
          <p:nvSpPr>
            <p:cNvPr id="13" name="TextBox 12"/>
            <p:cNvSpPr txBox="1"/>
            <p:nvPr/>
          </p:nvSpPr>
          <p:spPr>
            <a:xfrm>
              <a:off x="6593298" y="3259689"/>
              <a:ext cx="4171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</a:t>
              </a:r>
              <a:r>
                <a:rPr lang="en-US" baseline="-25000" dirty="0"/>
                <a:t>m</a:t>
              </a: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7010400" y="3616036"/>
              <a:ext cx="457200" cy="457200"/>
              <a:chOff x="7010400" y="3616036"/>
              <a:chExt cx="457200" cy="457200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 flipV="1">
                <a:off x="7010400" y="3616036"/>
                <a:ext cx="0" cy="457200"/>
              </a:xfrm>
              <a:prstGeom prst="line">
                <a:avLst/>
              </a:prstGeom>
              <a:ln>
                <a:prstDash val="dashDot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flipH="1">
                <a:off x="7010400" y="3616036"/>
                <a:ext cx="457200" cy="0"/>
              </a:xfrm>
              <a:prstGeom prst="line">
                <a:avLst/>
              </a:prstGeom>
              <a:ln>
                <a:prstDash val="dashDot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388096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Fragile.</a:t>
            </a:r>
          </a:p>
          <a:p>
            <a:r>
              <a:rPr lang="en-US" dirty="0" smtClean="0"/>
              <a:t>High power consumption.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8" name="Picture 2" descr="https://upload.wikimedia.org/wikipedia/commons/1/14/Triode_tube_19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777932"/>
            <a:ext cx="5084449" cy="348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234106" y="5350864"/>
            <a:ext cx="8082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Wikipedia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73492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Edison effect</a:t>
            </a:r>
          </a:p>
          <a:p>
            <a:r>
              <a:rPr lang="en-US" dirty="0" smtClean="0"/>
              <a:t>Discovery of the electron</a:t>
            </a:r>
          </a:p>
          <a:p>
            <a:r>
              <a:rPr lang="en-US" dirty="0" smtClean="0"/>
              <a:t>Vacuum tube diode</a:t>
            </a:r>
          </a:p>
          <a:p>
            <a:r>
              <a:rPr lang="en-US" dirty="0" smtClean="0"/>
              <a:t>Vacuum </a:t>
            </a:r>
            <a:r>
              <a:rPr lang="en-US" smtClean="0"/>
              <a:t>tube triode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95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Edison Effect</a:t>
            </a:r>
            <a:endParaRPr lang="en-US" dirty="0"/>
          </a:p>
        </p:txBody>
      </p:sp>
      <p:pic>
        <p:nvPicPr>
          <p:cNvPr id="11" name="Content Placeholder 10" descr="EdisonEffect_Bulb003.jp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02" b="12002"/>
          <a:stretch>
            <a:fillRect/>
          </a:stretch>
        </p:blipFill>
        <p:spPr>
          <a:xfrm>
            <a:off x="3389321" y="1589514"/>
            <a:ext cx="5181600" cy="4351338"/>
          </a:xfrm>
        </p:spPr>
      </p:pic>
      <p:sp>
        <p:nvSpPr>
          <p:cNvPr id="12" name="TextBox 11"/>
          <p:cNvSpPr txBox="1"/>
          <p:nvPr/>
        </p:nvSpPr>
        <p:spPr>
          <a:xfrm>
            <a:off x="4586612" y="6079351"/>
            <a:ext cx="30187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IEEE History Center/Edison Nat’l. Historic Site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3460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133999" y="2021180"/>
            <a:ext cx="2161309" cy="2161309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4632761" y="2475016"/>
            <a:ext cx="1163781" cy="16626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4765765" y="3525783"/>
            <a:ext cx="897774" cy="656706"/>
            <a:chOff x="5378335" y="2410690"/>
            <a:chExt cx="897774" cy="656706"/>
          </a:xfrm>
        </p:grpSpPr>
        <p:sp>
          <p:nvSpPr>
            <p:cNvPr id="9" name="Arc 8"/>
            <p:cNvSpPr/>
            <p:nvPr/>
          </p:nvSpPr>
          <p:spPr>
            <a:xfrm>
              <a:off x="5378335" y="2410691"/>
              <a:ext cx="897774" cy="656705"/>
            </a:xfrm>
            <a:prstGeom prst="arc">
              <a:avLst/>
            </a:prstGeom>
            <a:noFill/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Arc 9"/>
            <p:cNvSpPr/>
            <p:nvPr/>
          </p:nvSpPr>
          <p:spPr>
            <a:xfrm flipH="1">
              <a:off x="5378335" y="2410690"/>
              <a:ext cx="897774" cy="656705"/>
            </a:xfrm>
            <a:prstGeom prst="arc">
              <a:avLst/>
            </a:prstGeom>
            <a:noFill/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3" name="Straight Connector 12"/>
          <p:cNvCxnSpPr/>
          <p:nvPr/>
        </p:nvCxnSpPr>
        <p:spPr>
          <a:xfrm>
            <a:off x="4765765" y="3854135"/>
            <a:ext cx="0" cy="130569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663539" y="3796341"/>
            <a:ext cx="0" cy="52528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14651" y="1702723"/>
            <a:ext cx="0" cy="77229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663539" y="4321628"/>
            <a:ext cx="2489861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765765" y="5159828"/>
            <a:ext cx="2489861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255626" y="4659381"/>
            <a:ext cx="0" cy="94676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495112" y="4871356"/>
            <a:ext cx="0" cy="57694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495112" y="5159827"/>
            <a:ext cx="65828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8153400" y="4321628"/>
            <a:ext cx="0" cy="83819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896185" y="452884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2337201" y="3712029"/>
            <a:ext cx="2877450" cy="993679"/>
            <a:chOff x="2337201" y="3712029"/>
            <a:chExt cx="2877450" cy="993679"/>
          </a:xfrm>
        </p:grpSpPr>
        <p:sp>
          <p:nvSpPr>
            <p:cNvPr id="31" name="TextBox 30"/>
            <p:cNvSpPr txBox="1"/>
            <p:nvPr/>
          </p:nvSpPr>
          <p:spPr>
            <a:xfrm>
              <a:off x="2337201" y="4182488"/>
              <a:ext cx="13996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rgbClr val="FF0000"/>
                  </a:solidFill>
                </a:rPr>
                <a:t>filament</a:t>
              </a:r>
              <a:endParaRPr lang="en-US" sz="2800" dirty="0">
                <a:solidFill>
                  <a:srgbClr val="FF0000"/>
                </a:solidFill>
              </a:endParaRP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 flipV="1">
              <a:off x="3894514" y="3712029"/>
              <a:ext cx="1320137" cy="79495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>
            <a:off x="2818743" y="1827259"/>
            <a:ext cx="2036286" cy="567598"/>
            <a:chOff x="2818743" y="1827259"/>
            <a:chExt cx="2036286" cy="567598"/>
          </a:xfrm>
        </p:grpSpPr>
        <p:sp>
          <p:nvSpPr>
            <p:cNvPr id="36" name="TextBox 35"/>
            <p:cNvSpPr txBox="1"/>
            <p:nvPr/>
          </p:nvSpPr>
          <p:spPr>
            <a:xfrm>
              <a:off x="2818743" y="1827259"/>
              <a:ext cx="91807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rgbClr val="FF0000"/>
                  </a:solidFill>
                </a:rPr>
                <a:t>plate</a:t>
              </a:r>
              <a:endParaRPr lang="en-US" sz="2800" dirty="0">
                <a:solidFill>
                  <a:srgbClr val="FF0000"/>
                </a:solidFill>
              </a:endParaRPr>
            </a:p>
          </p:txBody>
        </p:sp>
        <p:cxnSp>
          <p:nvCxnSpPr>
            <p:cNvPr id="38" name="Straight Arrow Connector 37"/>
            <p:cNvCxnSpPr>
              <a:stCxn id="36" idx="3"/>
            </p:cNvCxnSpPr>
            <p:nvPr/>
          </p:nvCxnSpPr>
          <p:spPr>
            <a:xfrm>
              <a:off x="3736815" y="2088869"/>
              <a:ext cx="1118214" cy="30598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2" name="Straight Connector 41"/>
          <p:cNvCxnSpPr/>
          <p:nvPr/>
        </p:nvCxnSpPr>
        <p:spPr>
          <a:xfrm>
            <a:off x="5214651" y="1702723"/>
            <a:ext cx="2938749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8153399" y="3101834"/>
            <a:ext cx="1" cy="121979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8153400" y="1697132"/>
            <a:ext cx="0" cy="115433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7668985" y="2298663"/>
            <a:ext cx="968829" cy="803171"/>
            <a:chOff x="7668985" y="2298663"/>
            <a:chExt cx="968829" cy="803171"/>
          </a:xfrm>
        </p:grpSpPr>
        <p:cxnSp>
          <p:nvCxnSpPr>
            <p:cNvPr id="48" name="Straight Connector 47"/>
            <p:cNvCxnSpPr/>
            <p:nvPr/>
          </p:nvCxnSpPr>
          <p:spPr>
            <a:xfrm>
              <a:off x="7668985" y="2851463"/>
              <a:ext cx="968829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7824256" y="3101834"/>
              <a:ext cx="663517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8337732" y="2298663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</p:grpSp>
      <p:grpSp>
        <p:nvGrpSpPr>
          <p:cNvPr id="61" name="Group 60"/>
          <p:cNvGrpSpPr/>
          <p:nvPr/>
        </p:nvGrpSpPr>
        <p:grpSpPr>
          <a:xfrm flipV="1">
            <a:off x="7668985" y="2837193"/>
            <a:ext cx="968829" cy="803171"/>
            <a:chOff x="7668985" y="2298663"/>
            <a:chExt cx="968829" cy="803171"/>
          </a:xfrm>
        </p:grpSpPr>
        <p:cxnSp>
          <p:nvCxnSpPr>
            <p:cNvPr id="62" name="Straight Connector 61"/>
            <p:cNvCxnSpPr/>
            <p:nvPr/>
          </p:nvCxnSpPr>
          <p:spPr>
            <a:xfrm>
              <a:off x="7668985" y="2851463"/>
              <a:ext cx="968829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7824256" y="3101834"/>
              <a:ext cx="663517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4" name="TextBox 63"/>
            <p:cNvSpPr txBox="1"/>
            <p:nvPr/>
          </p:nvSpPr>
          <p:spPr>
            <a:xfrm>
              <a:off x="8337732" y="2298663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295308" y="772180"/>
            <a:ext cx="1199804" cy="523220"/>
            <a:chOff x="6295308" y="772180"/>
            <a:chExt cx="1199804" cy="523220"/>
          </a:xfrm>
        </p:grpSpPr>
        <p:cxnSp>
          <p:nvCxnSpPr>
            <p:cNvPr id="67" name="Straight Arrow Connector 66"/>
            <p:cNvCxnSpPr/>
            <p:nvPr/>
          </p:nvCxnSpPr>
          <p:spPr>
            <a:xfrm>
              <a:off x="6295308" y="1295400"/>
              <a:ext cx="1199804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8" name="TextBox 67"/>
            <p:cNvSpPr txBox="1"/>
            <p:nvPr/>
          </p:nvSpPr>
          <p:spPr>
            <a:xfrm>
              <a:off x="6771792" y="772180"/>
              <a:ext cx="27443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rgbClr val="FF0000"/>
                  </a:solidFill>
                </a:rPr>
                <a:t>I</a:t>
              </a:r>
              <a:endParaRPr lang="en-US" sz="2800" dirty="0">
                <a:solidFill>
                  <a:srgbClr val="FF0000"/>
                </a:solidFill>
              </a:endParaRPr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6576853" y="771827"/>
            <a:ext cx="6367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I=0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71" name="Oval 70"/>
          <p:cNvSpPr/>
          <p:nvPr/>
        </p:nvSpPr>
        <p:spPr>
          <a:xfrm>
            <a:off x="6531726" y="4464363"/>
            <a:ext cx="1715980" cy="121494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598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1" grpId="0" animBg="1"/>
      <p:bldP spid="71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6575" y="381822"/>
            <a:ext cx="3795453" cy="5822966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97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electron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Discovered in 1897 by J. J. Thomson.</a:t>
            </a:r>
          </a:p>
          <a:p>
            <a:r>
              <a:rPr lang="en-US" dirty="0" smtClean="0"/>
              <a:t>Showed that cathode rays were composed of negatively charged particles.</a:t>
            </a:r>
          </a:p>
          <a:p>
            <a:r>
              <a:rPr lang="en-US" dirty="0" smtClean="0"/>
              <a:t>Determined that they were smaller than atoms.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90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8890" y="1406391"/>
            <a:ext cx="3679591" cy="5234257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Vacuum tube diode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Invented by John Ambrose Fleming in 1904.</a:t>
            </a:r>
          </a:p>
          <a:p>
            <a:r>
              <a:rPr lang="en-US" dirty="0" smtClean="0"/>
              <a:t>Used to detect radio waves.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86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Vacuum tube triode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Invented by Lee De Forest in 1906.</a:t>
            </a:r>
          </a:p>
          <a:p>
            <a:r>
              <a:rPr lang="en-US" dirty="0" smtClean="0"/>
              <a:t>Allowed signal amplification.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6373" y="1825625"/>
            <a:ext cx="2653254" cy="4351338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4388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715890" y="1854925"/>
            <a:ext cx="2161309" cy="2161309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5347656" y="2314353"/>
            <a:ext cx="897774" cy="9847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347656" y="3687880"/>
            <a:ext cx="0" cy="130569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796542" y="1536468"/>
            <a:ext cx="0" cy="77229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347656" y="4993573"/>
            <a:ext cx="2489861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837517" y="4993572"/>
            <a:ext cx="89777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8735291" y="4155373"/>
            <a:ext cx="0" cy="83819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796542" y="1536468"/>
            <a:ext cx="2938749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8735291" y="1530877"/>
            <a:ext cx="0" cy="61357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1" name="Group 30"/>
          <p:cNvGrpSpPr/>
          <p:nvPr/>
        </p:nvGrpSpPr>
        <p:grpSpPr>
          <a:xfrm>
            <a:off x="8266312" y="3352201"/>
            <a:ext cx="968829" cy="803171"/>
            <a:chOff x="7668985" y="2298663"/>
            <a:chExt cx="968829" cy="803171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7668985" y="2851463"/>
              <a:ext cx="968829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7824256" y="3101834"/>
              <a:ext cx="663517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8337732" y="2298663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</p:grpSp>
      <p:cxnSp>
        <p:nvCxnSpPr>
          <p:cNvPr id="40" name="Straight Connector 39"/>
          <p:cNvCxnSpPr/>
          <p:nvPr/>
        </p:nvCxnSpPr>
        <p:spPr>
          <a:xfrm flipV="1">
            <a:off x="5214651" y="2890657"/>
            <a:ext cx="1163781" cy="16626"/>
          </a:xfrm>
          <a:prstGeom prst="line">
            <a:avLst/>
          </a:prstGeom>
          <a:ln w="76200"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3326776" y="2935579"/>
            <a:ext cx="188787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3319551" y="4978133"/>
            <a:ext cx="202810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46" name="Group 45"/>
          <p:cNvGrpSpPr/>
          <p:nvPr/>
        </p:nvGrpSpPr>
        <p:grpSpPr>
          <a:xfrm>
            <a:off x="2903914" y="3459778"/>
            <a:ext cx="831273" cy="831273"/>
            <a:chOff x="2404953" y="3707475"/>
            <a:chExt cx="831273" cy="831273"/>
          </a:xfrm>
        </p:grpSpPr>
        <p:sp>
          <p:nvSpPr>
            <p:cNvPr id="44" name="Oval 43"/>
            <p:cNvSpPr/>
            <p:nvPr/>
          </p:nvSpPr>
          <p:spPr>
            <a:xfrm>
              <a:off x="2404953" y="3707475"/>
              <a:ext cx="831273" cy="831273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2691954" y="3937089"/>
              <a:ext cx="257269" cy="355245"/>
            </a:xfrm>
            <a:custGeom>
              <a:avLst/>
              <a:gdLst>
                <a:gd name="connsiteX0" fmla="*/ 0 w 734291"/>
                <a:gd name="connsiteY0" fmla="*/ 410663 h 1013930"/>
                <a:gd name="connsiteX1" fmla="*/ 235528 w 734291"/>
                <a:gd name="connsiteY1" fmla="*/ 22736 h 1013930"/>
                <a:gd name="connsiteX2" fmla="*/ 498764 w 734291"/>
                <a:gd name="connsiteY2" fmla="*/ 1006409 h 1013930"/>
                <a:gd name="connsiteX3" fmla="*/ 734291 w 734291"/>
                <a:gd name="connsiteY3" fmla="*/ 396809 h 101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4291" h="1013930">
                  <a:moveTo>
                    <a:pt x="0" y="410663"/>
                  </a:moveTo>
                  <a:cubicBezTo>
                    <a:pt x="76200" y="167054"/>
                    <a:pt x="152401" y="-76555"/>
                    <a:pt x="235528" y="22736"/>
                  </a:cubicBezTo>
                  <a:cubicBezTo>
                    <a:pt x="318655" y="122027"/>
                    <a:pt x="415637" y="944064"/>
                    <a:pt x="498764" y="1006409"/>
                  </a:cubicBezTo>
                  <a:cubicBezTo>
                    <a:pt x="581891" y="1068754"/>
                    <a:pt x="658091" y="732781"/>
                    <a:pt x="734291" y="396809"/>
                  </a:cubicBezTo>
                </a:path>
              </a:pathLst>
            </a:cu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7" name="Straight Connector 46"/>
          <p:cNvCxnSpPr>
            <a:endCxn id="44" idx="4"/>
          </p:cNvCxnSpPr>
          <p:nvPr/>
        </p:nvCxnSpPr>
        <p:spPr>
          <a:xfrm flipH="1" flipV="1">
            <a:off x="3319551" y="4291051"/>
            <a:ext cx="1" cy="70252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44" idx="0"/>
          </p:cNvCxnSpPr>
          <p:nvPr/>
        </p:nvCxnSpPr>
        <p:spPr>
          <a:xfrm flipV="1">
            <a:off x="3319551" y="2935581"/>
            <a:ext cx="7226" cy="52419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2" name="Oval 61"/>
          <p:cNvSpPr/>
          <p:nvPr/>
        </p:nvSpPr>
        <p:spPr>
          <a:xfrm>
            <a:off x="2286000" y="3034145"/>
            <a:ext cx="2047603" cy="16709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oup 62"/>
          <p:cNvGrpSpPr/>
          <p:nvPr/>
        </p:nvGrpSpPr>
        <p:grpSpPr>
          <a:xfrm>
            <a:off x="3178365" y="2144455"/>
            <a:ext cx="2036286" cy="567598"/>
            <a:chOff x="2818743" y="1827259"/>
            <a:chExt cx="2036286" cy="567598"/>
          </a:xfrm>
        </p:grpSpPr>
        <p:sp>
          <p:nvSpPr>
            <p:cNvPr id="64" name="TextBox 63"/>
            <p:cNvSpPr txBox="1"/>
            <p:nvPr/>
          </p:nvSpPr>
          <p:spPr>
            <a:xfrm>
              <a:off x="2818743" y="1827259"/>
              <a:ext cx="74892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rgbClr val="FF0000"/>
                  </a:solidFill>
                </a:rPr>
                <a:t>grid</a:t>
              </a:r>
              <a:endParaRPr lang="en-US" sz="2800" dirty="0">
                <a:solidFill>
                  <a:srgbClr val="FF0000"/>
                </a:solidFill>
              </a:endParaRPr>
            </a:p>
          </p:txBody>
        </p:sp>
        <p:cxnSp>
          <p:nvCxnSpPr>
            <p:cNvPr id="65" name="Straight Arrow Connector 64"/>
            <p:cNvCxnSpPr>
              <a:stCxn id="64" idx="3"/>
            </p:cNvCxnSpPr>
            <p:nvPr/>
          </p:nvCxnSpPr>
          <p:spPr>
            <a:xfrm>
              <a:off x="3567666" y="2088869"/>
              <a:ext cx="1287363" cy="30598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6" name="Group 65"/>
          <p:cNvGrpSpPr/>
          <p:nvPr/>
        </p:nvGrpSpPr>
        <p:grpSpPr>
          <a:xfrm>
            <a:off x="6677891" y="755116"/>
            <a:ext cx="1199804" cy="523220"/>
            <a:chOff x="6295308" y="772180"/>
            <a:chExt cx="1199804" cy="523220"/>
          </a:xfrm>
        </p:grpSpPr>
        <p:cxnSp>
          <p:nvCxnSpPr>
            <p:cNvPr id="67" name="Straight Arrow Connector 66"/>
            <p:cNvCxnSpPr/>
            <p:nvPr/>
          </p:nvCxnSpPr>
          <p:spPr>
            <a:xfrm>
              <a:off x="6295308" y="1295400"/>
              <a:ext cx="1199804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8" name="TextBox 67"/>
            <p:cNvSpPr txBox="1"/>
            <p:nvPr/>
          </p:nvSpPr>
          <p:spPr>
            <a:xfrm>
              <a:off x="6771792" y="772180"/>
              <a:ext cx="27443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rgbClr val="FF0000"/>
                  </a:solidFill>
                </a:rPr>
                <a:t>I</a:t>
              </a:r>
              <a:endParaRPr lang="en-US" sz="2800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84" name="Straight Connector 83"/>
          <p:cNvCxnSpPr/>
          <p:nvPr/>
        </p:nvCxnSpPr>
        <p:spPr>
          <a:xfrm flipV="1">
            <a:off x="5347656" y="3417562"/>
            <a:ext cx="897774" cy="16626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flipH="1" flipV="1">
            <a:off x="5349933" y="3405260"/>
            <a:ext cx="9896" cy="366822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8705794" y="2144455"/>
            <a:ext cx="246317" cy="24617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 flipH="1">
            <a:off x="8421583" y="2390631"/>
            <a:ext cx="530530" cy="20979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8421583" y="2586578"/>
            <a:ext cx="313708" cy="25446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8735291" y="2825843"/>
            <a:ext cx="15434" cy="106961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/>
        </p:nvSpPr>
        <p:spPr>
          <a:xfrm>
            <a:off x="9075703" y="2317820"/>
            <a:ext cx="3802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68144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2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273</Words>
  <Application>Microsoft Office PowerPoint</Application>
  <PresentationFormat>Widescreen</PresentationFormat>
  <Paragraphs>67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Early Electron Devices</vt:lpstr>
      <vt:lpstr>Topics</vt:lpstr>
      <vt:lpstr>Edison Effect</vt:lpstr>
      <vt:lpstr>PowerPoint Presentation</vt:lpstr>
      <vt:lpstr>PowerPoint Presentation</vt:lpstr>
      <vt:lpstr>The electron</vt:lpstr>
      <vt:lpstr>Vacuum tube diode</vt:lpstr>
      <vt:lpstr>Vacuum tube triode</vt:lpstr>
      <vt:lpstr>PowerPoint Presentation</vt:lpstr>
      <vt:lpstr>Triode characteristics</vt:lpstr>
      <vt:lpstr>Limitations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Early History</dc:title>
  <dc:creator>Marilyn</dc:creator>
  <cp:lastModifiedBy>Marilyn</cp:lastModifiedBy>
  <cp:revision>11</cp:revision>
  <dcterms:created xsi:type="dcterms:W3CDTF">2016-05-14T01:06:14Z</dcterms:created>
  <dcterms:modified xsi:type="dcterms:W3CDTF">2016-10-21T00:47:52Z</dcterms:modified>
</cp:coreProperties>
</file>